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80" r:id="rId7"/>
    <p:sldId id="278" r:id="rId8"/>
    <p:sldId id="281" r:id="rId9"/>
    <p:sldId id="282" r:id="rId10"/>
    <p:sldId id="283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 TIỂU HỌC</a:t>
            </a:r>
            <a:endParaRPr lang="en-US" sz="2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/>
          </a:bodyPr>
          <a:lstStyle/>
          <a:p>
            <a:r>
              <a:rPr lang="en-US" sz="3500" b="1" kern="1500" dirty="0">
                <a:solidFill>
                  <a:srgbClr val="00B0F0"/>
                </a:solidFill>
              </a:rPr>
              <a:t>LỚP BỒI DƯỠNG CHUYÊN </a:t>
            </a:r>
            <a:r>
              <a:rPr lang="en-US" sz="3500" b="1" kern="1500" dirty="0" smtClean="0">
                <a:solidFill>
                  <a:srgbClr val="00B0F0"/>
                </a:solidFill>
              </a:rPr>
              <a:t>MÔN</a:t>
            </a:r>
            <a:endParaRPr lang="en-US" sz="3500" kern="1500" dirty="0">
              <a:solidFill>
                <a:srgbClr val="00B0F0"/>
              </a:solidFill>
            </a:endParaRPr>
          </a:p>
          <a:p>
            <a:r>
              <a:rPr lang="en-US" sz="3900" b="1" dirty="0" smtClean="0">
                <a:solidFill>
                  <a:srgbClr val="FF0000"/>
                </a:solidFill>
              </a:rPr>
              <a:t>DẠY HỌC TẬP LÀM VĂN ĐỀ “MỞ” </a:t>
            </a:r>
          </a:p>
          <a:p>
            <a:r>
              <a:rPr lang="en-US" sz="3900" b="1" dirty="0" smtClean="0">
                <a:solidFill>
                  <a:srgbClr val="FF0000"/>
                </a:solidFill>
              </a:rPr>
              <a:t>Ở TIỂU HỌC</a:t>
            </a:r>
            <a:endParaRPr lang="en-US" sz="39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GIẢI PHÁP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>
              <a:buFontTx/>
              <a:buChar char="-"/>
            </a:pP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Dự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đoán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tình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huống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giả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thật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dạng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và</a:t>
            </a:r>
            <a:r>
              <a:rPr lang="en-US" sz="3200" b="1" dirty="0" smtClean="0">
                <a:solidFill>
                  <a:srgbClr val="0070C0"/>
                </a:solidFill>
              </a:rPr>
              <a:t> chi </a:t>
            </a:r>
            <a:r>
              <a:rPr lang="en-US" sz="3200" b="1" dirty="0" err="1" smtClean="0">
                <a:solidFill>
                  <a:srgbClr val="0070C0"/>
                </a:solidFill>
              </a:rPr>
              <a:t>tiết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khi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xây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dựng</a:t>
            </a:r>
            <a:r>
              <a:rPr lang="en-US" sz="3200" b="1" dirty="0" smtClean="0">
                <a:solidFill>
                  <a:srgbClr val="0070C0"/>
                </a:solidFill>
              </a:rPr>
              <a:t> ma </a:t>
            </a:r>
            <a:r>
              <a:rPr lang="en-US" sz="3200" b="1" dirty="0" err="1" smtClean="0">
                <a:solidFill>
                  <a:srgbClr val="0070C0"/>
                </a:solidFill>
              </a:rPr>
              <a:t>trận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hoặc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đáp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án</a:t>
            </a:r>
            <a:r>
              <a:rPr lang="en-US" sz="3200" b="1" dirty="0" smtClean="0">
                <a:solidFill>
                  <a:srgbClr val="0070C0"/>
                </a:solidFill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</a:rPr>
              <a:t>cần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nêu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ra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nhiều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hướng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triển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khai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nội</a:t>
            </a:r>
            <a:r>
              <a:rPr lang="en-US" sz="3200" b="1" dirty="0" smtClean="0">
                <a:solidFill>
                  <a:srgbClr val="0070C0"/>
                </a:solidFill>
              </a:rPr>
              <a:t> dung </a:t>
            </a:r>
            <a:r>
              <a:rPr lang="en-US" sz="3200" b="1" dirty="0" err="1" smtClean="0">
                <a:solidFill>
                  <a:srgbClr val="0070C0"/>
                </a:solidFill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từng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phần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sz="3200" b="1" dirty="0" smtClean="0">
                <a:solidFill>
                  <a:srgbClr val="0070C0"/>
                </a:solidFill>
              </a:rPr>
              <a:t>-  </a:t>
            </a:r>
            <a:r>
              <a:rPr lang="en-US" sz="3200" b="1" dirty="0" err="1" smtClean="0">
                <a:solidFill>
                  <a:srgbClr val="0070C0"/>
                </a:solidFill>
              </a:rPr>
              <a:t>Tôn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tôi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chủ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thể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sáng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tạo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bài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làm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của</a:t>
            </a:r>
            <a:r>
              <a:rPr lang="en-US" sz="3200" b="1" dirty="0">
                <a:solidFill>
                  <a:srgbClr val="0070C0"/>
                </a:solidFill>
              </a:rPr>
              <a:t> HS , </a:t>
            </a:r>
            <a:r>
              <a:rPr lang="en-US" sz="3200" b="1" dirty="0" err="1">
                <a:solidFill>
                  <a:srgbClr val="0070C0"/>
                </a:solidFill>
              </a:rPr>
              <a:t>tôn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mọi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nghĩ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cảm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tả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kể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của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bất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kì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học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sinh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nào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trước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đề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bài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thầy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cô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ra.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Coi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việc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xây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dựng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đáp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án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biểu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điểm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của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đề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theo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tinh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thần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thoáng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mở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khái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quát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tránh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sa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vào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những</a:t>
            </a:r>
            <a:r>
              <a:rPr lang="en-US" sz="3200" b="1" dirty="0">
                <a:solidFill>
                  <a:srgbClr val="0070C0"/>
                </a:solidFill>
              </a:rPr>
              <a:t> chi </a:t>
            </a:r>
            <a:r>
              <a:rPr lang="en-US" sz="3200" b="1" dirty="0" err="1">
                <a:solidFill>
                  <a:srgbClr val="0070C0"/>
                </a:solidFill>
              </a:rPr>
              <a:t>tiết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cụ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thể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tỉ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mỉ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12776"/>
            <a:ext cx="9299812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en-US" sz="4000" b="1" i="1" dirty="0" err="1" smtClean="0">
                <a:solidFill>
                  <a:srgbClr val="FF0000"/>
                </a:solidFill>
              </a:rPr>
              <a:t>Chấm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đề</a:t>
            </a:r>
            <a:r>
              <a:rPr lang="en-US" sz="4000" b="1" i="1" dirty="0" smtClean="0">
                <a:solidFill>
                  <a:srgbClr val="FF0000"/>
                </a:solidFill>
              </a:rPr>
              <a:t> “</a:t>
            </a:r>
            <a:r>
              <a:rPr lang="en-US" sz="4000" b="1" i="1" dirty="0" err="1" smtClean="0">
                <a:solidFill>
                  <a:srgbClr val="FF0000"/>
                </a:solidFill>
              </a:rPr>
              <a:t>mở</a:t>
            </a:r>
            <a:r>
              <a:rPr lang="en-US" sz="4000" b="1" i="1" dirty="0" smtClean="0">
                <a:solidFill>
                  <a:srgbClr val="FF0000"/>
                </a:solidFill>
              </a:rPr>
              <a:t>”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538" y="1700808"/>
            <a:ext cx="91440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TRÂN TRỌNG CẢM ƠN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SỰ THAM GIA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CỦA QUÝ THẦY CÔ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urved Left Arrow 4">
            <a:hlinkClick r:id="rId2" action="ppaction://hlinksldjump"/>
          </p:cNvPr>
          <p:cNvSpPr/>
          <p:nvPr/>
        </p:nvSpPr>
        <p:spPr>
          <a:xfrm>
            <a:off x="8772390" y="6423109"/>
            <a:ext cx="288032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NỘI DUNG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19398"/>
            <a:ext cx="9144000" cy="613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thiệu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đại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biểu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nội</a:t>
            </a:r>
            <a:r>
              <a:rPr lang="en-US" sz="3600" b="1" dirty="0" smtClean="0">
                <a:solidFill>
                  <a:srgbClr val="002060"/>
                </a:solidFill>
              </a:rPr>
              <a:t> dung </a:t>
            </a:r>
            <a:r>
              <a:rPr lang="en-US" sz="3600" b="1" dirty="0" err="1" smtClean="0">
                <a:solidFill>
                  <a:srgbClr val="002060"/>
                </a:solidFill>
              </a:rPr>
              <a:t>bồi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dưỡng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Thảo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luận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nhóm</a:t>
            </a:r>
            <a:r>
              <a:rPr lang="en-US" sz="3600" b="1" dirty="0" smtClean="0">
                <a:solidFill>
                  <a:srgbClr val="002060"/>
                </a:solidFill>
              </a:rPr>
              <a:t>, chia </a:t>
            </a:r>
            <a:r>
              <a:rPr lang="en-US" sz="3600" b="1" dirty="0" err="1" smtClean="0">
                <a:solidFill>
                  <a:srgbClr val="002060"/>
                </a:solidFill>
              </a:rPr>
              <a:t>sẻ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kinh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nghiệm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các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nội</a:t>
            </a:r>
            <a:r>
              <a:rPr lang="en-US" sz="3600" b="1" dirty="0" smtClean="0">
                <a:solidFill>
                  <a:srgbClr val="002060"/>
                </a:solidFill>
              </a:rPr>
              <a:t> dung </a:t>
            </a:r>
            <a:r>
              <a:rPr lang="en-US" sz="3600" b="1" dirty="0" err="1" smtClean="0">
                <a:solidFill>
                  <a:srgbClr val="002060"/>
                </a:solidFill>
              </a:rPr>
              <a:t>liên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quan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thiệu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một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số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phương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pháp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giảng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dạy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phân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môn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Tập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Làm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Văn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Tổng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kết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93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50"/>
            <a:ext cx="2057400" cy="167060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57400" y="362956"/>
            <a:ext cx="69342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CÂU HỎI THẢO LUẬN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8433" y="1772816"/>
            <a:ext cx="9147412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571500" indent="-571500" algn="l"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</a:rPr>
              <a:t>Thế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nào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Tập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dirty="0" err="1" smtClean="0">
                <a:solidFill>
                  <a:srgbClr val="0070C0"/>
                </a:solidFill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ví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dụ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không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”), </a:t>
            </a:r>
            <a:r>
              <a:rPr lang="en-US" sz="4000" b="1" dirty="0" err="1" smtClean="0">
                <a:solidFill>
                  <a:srgbClr val="0070C0"/>
                </a:solidFill>
              </a:rPr>
              <a:t>thuận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lợi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khó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khăn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dạy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TLV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ở </a:t>
            </a:r>
            <a:r>
              <a:rPr lang="en-US" sz="4000" b="1" dirty="0" err="1" smtClean="0">
                <a:solidFill>
                  <a:srgbClr val="0070C0"/>
                </a:solidFill>
              </a:rPr>
              <a:t>Tiểu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giải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pháp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dạy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giúp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sinh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tốt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TLV</a:t>
            </a:r>
            <a:endParaRPr lang="en-US" sz="33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Khái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niệm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đề</a:t>
            </a:r>
            <a:r>
              <a:rPr lang="en-US" b="1" dirty="0" smtClean="0">
                <a:solidFill>
                  <a:srgbClr val="FF0000"/>
                </a:solidFill>
              </a:rPr>
              <a:t> “</a:t>
            </a:r>
            <a:r>
              <a:rPr lang="en-US" b="1" dirty="0" err="1" smtClean="0">
                <a:solidFill>
                  <a:srgbClr val="FF0000"/>
                </a:solidFill>
              </a:rPr>
              <a:t>mở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 dirty="0" smtClean="0">
                <a:solidFill>
                  <a:srgbClr val="0070C0"/>
                </a:solidFill>
              </a:rPr>
              <a:t>	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phép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thể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tỏ</a:t>
            </a:r>
            <a:r>
              <a:rPr lang="en-US" sz="3600" b="1" dirty="0" smtClean="0">
                <a:solidFill>
                  <a:srgbClr val="0070C0"/>
                </a:solidFill>
              </a:rPr>
              <a:t> ý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riêng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mình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vấn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luận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giải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thích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chứng</a:t>
            </a:r>
            <a:r>
              <a:rPr lang="en-US" sz="3600" b="1" dirty="0" smtClean="0">
                <a:solidFill>
                  <a:srgbClr val="0070C0"/>
                </a:solidFill>
              </a:rPr>
              <a:t> minh do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nêu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ra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bày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tỏ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nhìn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riêng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mình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việc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lựa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chọn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tượng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miêu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kể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chuyện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tranh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luận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tượng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đó</a:t>
            </a:r>
            <a:r>
              <a:rPr lang="vi-VN" sz="3600" b="1" dirty="0" smtClean="0">
                <a:solidFill>
                  <a:srgbClr val="0070C0"/>
                </a:solidFill>
              </a:rPr>
              <a:t>.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7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200" dirty="0" smtClean="0"/>
              <a:t>- </a:t>
            </a:r>
            <a:r>
              <a:rPr lang="en-US" sz="4000" b="1" dirty="0" err="1" smtClean="0">
                <a:solidFill>
                  <a:srgbClr val="0070C0"/>
                </a:solidFill>
              </a:rPr>
              <a:t>Đa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miêu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tả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kể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chuyện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tranh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luận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dirty="0" err="1" smtClean="0">
                <a:solidFill>
                  <a:srgbClr val="0070C0"/>
                </a:solidFill>
              </a:rPr>
              <a:t>thuyết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phục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người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đồng</a:t>
            </a:r>
            <a:r>
              <a:rPr lang="en-US" sz="4000" b="1" dirty="0" smtClean="0">
                <a:solidFill>
                  <a:srgbClr val="0070C0"/>
                </a:solidFill>
              </a:rPr>
              <a:t> ý </a:t>
            </a:r>
            <a:r>
              <a:rPr lang="en-US" sz="4000" b="1" dirty="0" err="1" smtClean="0">
                <a:solidFill>
                  <a:srgbClr val="0070C0"/>
                </a:solidFill>
              </a:rPr>
              <a:t>với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người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vấn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nào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đó</a:t>
            </a:r>
            <a:r>
              <a:rPr lang="en-US" sz="4000" b="1" dirty="0" smtClean="0">
                <a:solidFill>
                  <a:srgbClr val="0070C0"/>
                </a:solidFill>
              </a:rPr>
              <a:t>)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sách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Tiếng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độ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rất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rộng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just"/>
            <a:endParaRPr lang="en-US" sz="3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>
              <a:buFontTx/>
              <a:buChar char="-"/>
            </a:pPr>
            <a:r>
              <a:rPr lang="en-US" sz="3600" b="1" dirty="0" smtClean="0">
                <a:solidFill>
                  <a:srgbClr val="0070C0"/>
                </a:solidFill>
              </a:rPr>
              <a:t>  </a:t>
            </a:r>
            <a:r>
              <a:rPr lang="en-US" sz="3600" b="1" dirty="0" err="1" smtClean="0">
                <a:solidFill>
                  <a:srgbClr val="0070C0"/>
                </a:solidFill>
              </a:rPr>
              <a:t>Chương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trình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thiết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kế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đồng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tâm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TLV,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giao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tiếp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ngôn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bản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kể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chuyện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miêu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trang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bị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lớp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trước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nâng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cao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theo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trình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</a:p>
          <a:p>
            <a:pPr lvl="0" algn="just">
              <a:buFontTx/>
              <a:buChar char="-"/>
            </a:pPr>
            <a:r>
              <a:rPr lang="en-US" sz="3600" b="1" dirty="0" smtClean="0">
                <a:solidFill>
                  <a:srgbClr val="0070C0"/>
                </a:solidFill>
              </a:rPr>
              <a:t>   </a:t>
            </a:r>
            <a:r>
              <a:rPr lang="en-US" sz="3600" b="1" dirty="0" err="1" smtClean="0">
                <a:solidFill>
                  <a:srgbClr val="0070C0"/>
                </a:solidFill>
              </a:rPr>
              <a:t>Sự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triển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truyền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thông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góp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cung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cấp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sống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diễn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v.v</a:t>
            </a:r>
            <a:r>
              <a:rPr lang="en-US" sz="3600" b="1" dirty="0" smtClean="0">
                <a:solidFill>
                  <a:srgbClr val="0070C0"/>
                </a:solidFill>
              </a:rPr>
              <a:t>…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44022"/>
            <a:ext cx="9144000" cy="541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3600" dirty="0" smtClean="0">
                <a:solidFill>
                  <a:srgbClr val="0070C0"/>
                </a:solidFill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</a:rPr>
              <a:t>Đòi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hỏi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viên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sâu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rộng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phong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phú</a:t>
            </a:r>
            <a:r>
              <a:rPr lang="en-US" sz="3600" b="1" dirty="0" smtClean="0">
                <a:solidFill>
                  <a:srgbClr val="0070C0"/>
                </a:solidFill>
              </a:rPr>
              <a:t>;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sống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thực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tế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hợp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hoạt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pháp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dạy</a:t>
            </a:r>
            <a:r>
              <a:rPr lang="en-US" sz="3600" b="1" dirty="0" smtClean="0">
                <a:solidFill>
                  <a:srgbClr val="0070C0"/>
                </a:solidFill>
              </a:rPr>
              <a:t>; </a:t>
            </a:r>
            <a:r>
              <a:rPr lang="en-US" sz="3600" b="1" dirty="0" err="1" smtClean="0">
                <a:solidFill>
                  <a:srgbClr val="0070C0"/>
                </a:solidFill>
              </a:rPr>
              <a:t>biết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sự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tò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mò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  <a:endParaRPr lang="vi-VN" sz="3600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sz="3600" b="1" dirty="0" smtClean="0">
                <a:solidFill>
                  <a:srgbClr val="0070C0"/>
                </a:solidFill>
              </a:rPr>
              <a:t>- Do </a:t>
            </a:r>
            <a:r>
              <a:rPr lang="en-US" sz="3600" b="1" dirty="0" err="1" smtClean="0">
                <a:solidFill>
                  <a:srgbClr val="0070C0"/>
                </a:solidFill>
              </a:rPr>
              <a:t>đặc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điểm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tâm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lý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lứa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tuổi</a:t>
            </a:r>
            <a:r>
              <a:rPr lang="en-US" sz="3600" b="1" dirty="0" smtClean="0">
                <a:solidFill>
                  <a:srgbClr val="0070C0"/>
                </a:solidFill>
              </a:rPr>
              <a:t> (</a:t>
            </a:r>
            <a:r>
              <a:rPr lang="en-US" sz="3600" b="1" dirty="0" err="1" smtClean="0">
                <a:solidFill>
                  <a:srgbClr val="0070C0"/>
                </a:solidFill>
              </a:rPr>
              <a:t>mau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nhớ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mau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quên</a:t>
            </a:r>
            <a:r>
              <a:rPr lang="en-US" sz="3600" b="1" dirty="0" smtClean="0">
                <a:solidFill>
                  <a:srgbClr val="0070C0"/>
                </a:solidFill>
              </a:rPr>
              <a:t>) do </a:t>
            </a:r>
            <a:r>
              <a:rPr lang="en-US" sz="3600" b="1" dirty="0" err="1" smtClean="0">
                <a:solidFill>
                  <a:srgbClr val="0070C0"/>
                </a:solidFill>
              </a:rPr>
              <a:t>đó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trung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cũng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như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dụng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cũ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tích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hợp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còn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yếu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857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Kiến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thức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thực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tế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sống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còn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hạn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chế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ảnh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hưởng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đến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tiếp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Vốn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vựng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hạn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chế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viết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câu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rạc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liên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kết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thiếu</a:t>
            </a:r>
            <a:r>
              <a:rPr lang="en-US" sz="4000" b="1" dirty="0" smtClean="0">
                <a:solidFill>
                  <a:srgbClr val="0070C0"/>
                </a:solidFill>
              </a:rPr>
              <a:t> logic, </a:t>
            </a:r>
            <a:r>
              <a:rPr lang="en-US" sz="4000" b="1" dirty="0" err="1" smtClean="0">
                <a:solidFill>
                  <a:srgbClr val="0070C0"/>
                </a:solidFill>
              </a:rPr>
              <a:t>tính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sáng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chưa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cao</a:t>
            </a:r>
            <a:r>
              <a:rPr lang="en-US" sz="4000" b="1" dirty="0" smtClean="0">
                <a:solidFill>
                  <a:srgbClr val="0070C0"/>
                </a:solidFill>
              </a:rPr>
              <a:t>, “</a:t>
            </a:r>
            <a:r>
              <a:rPr lang="en-US" sz="4000" b="1" dirty="0" err="1" smtClean="0">
                <a:solidFill>
                  <a:srgbClr val="0070C0"/>
                </a:solidFill>
              </a:rPr>
              <a:t>vă</a:t>
            </a:r>
            <a:r>
              <a:rPr lang="en-US" sz="4000" b="1" dirty="0" err="1" smtClean="0">
                <a:solidFill>
                  <a:srgbClr val="0070C0"/>
                </a:solidFill>
              </a:rPr>
              <a:t>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nói</a:t>
            </a:r>
            <a:r>
              <a:rPr lang="en-US" sz="4000" b="1" smtClean="0">
                <a:solidFill>
                  <a:srgbClr val="0070C0"/>
                </a:solidFill>
              </a:rPr>
              <a:t>”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Phụ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mẫu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hoặc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phụ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theo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giảng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giáo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viên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GIẢI PHÁP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Chuẩn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bị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sinh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vật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liệu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cần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những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trước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đặc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biệt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LT&amp;C (</a:t>
            </a:r>
            <a:r>
              <a:rPr lang="en-US" sz="4000" b="1" dirty="0" err="1" smtClean="0">
                <a:solidFill>
                  <a:srgbClr val="0070C0"/>
                </a:solidFill>
              </a:rPr>
              <a:t>theo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chủ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điểm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chủ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tương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ứng</a:t>
            </a:r>
            <a:r>
              <a:rPr lang="en-US" sz="4000" b="1" dirty="0" smtClean="0">
                <a:solidFill>
                  <a:srgbClr val="0070C0"/>
                </a:solidFill>
              </a:rPr>
              <a:t>)</a:t>
            </a:r>
          </a:p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rộng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vốn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thiện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dần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khả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năng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diễn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ngôn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bằng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phát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triển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hoá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đọc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4000" b="1" dirty="0" smtClean="0">
                <a:solidFill>
                  <a:srgbClr val="0070C0"/>
                </a:solidFill>
              </a:rPr>
              <a:t>-  “</a:t>
            </a:r>
            <a:r>
              <a:rPr lang="en-US" sz="4000" b="1" dirty="0" err="1" smtClean="0">
                <a:solidFill>
                  <a:srgbClr val="0070C0"/>
                </a:solidFill>
              </a:rPr>
              <a:t>Đổi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mới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cách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truyền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đạt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TLV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12776"/>
            <a:ext cx="9299812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en-US" sz="4000" b="1" i="1" dirty="0" err="1" smtClean="0">
                <a:solidFill>
                  <a:srgbClr val="FF0000"/>
                </a:solidFill>
              </a:rPr>
              <a:t>Quá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trình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dạy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học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hướng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đến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đề</a:t>
            </a:r>
            <a:r>
              <a:rPr lang="en-US" sz="4000" b="1" i="1" dirty="0" smtClean="0">
                <a:solidFill>
                  <a:srgbClr val="FF0000"/>
                </a:solidFill>
              </a:rPr>
              <a:t> “</a:t>
            </a:r>
            <a:r>
              <a:rPr lang="en-US" sz="4000" b="1" i="1" dirty="0" err="1" smtClean="0">
                <a:solidFill>
                  <a:srgbClr val="FF0000"/>
                </a:solidFill>
              </a:rPr>
              <a:t>mở</a:t>
            </a:r>
            <a:r>
              <a:rPr lang="en-US" sz="4000" b="1" i="1" dirty="0" smtClean="0">
                <a:solidFill>
                  <a:srgbClr val="FF0000"/>
                </a:solidFill>
              </a:rPr>
              <a:t>”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668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SỞ GIÁO DỤC VÀ ĐÀO TẠO THÀNH PHỐ HỒ CHÍ MINH PHÒNG GIÁO DỤC TIỂU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AutoBVT</cp:lastModifiedBy>
  <cp:revision>100</cp:revision>
  <dcterms:created xsi:type="dcterms:W3CDTF">2014-07-27T12:20:53Z</dcterms:created>
  <dcterms:modified xsi:type="dcterms:W3CDTF">2016-11-29T15:02:55Z</dcterms:modified>
</cp:coreProperties>
</file>